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98" r:id="rId2"/>
    <p:sldId id="344" r:id="rId3"/>
    <p:sldId id="342" r:id="rId4"/>
    <p:sldId id="343" r:id="rId5"/>
    <p:sldId id="346" r:id="rId6"/>
    <p:sldId id="345" r:id="rId7"/>
    <p:sldId id="377" r:id="rId8"/>
    <p:sldId id="378" r:id="rId9"/>
    <p:sldId id="379" r:id="rId10"/>
    <p:sldId id="381" r:id="rId11"/>
    <p:sldId id="382" r:id="rId12"/>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838" autoAdjust="0"/>
    <p:restoredTop sz="93088" autoAdjust="0"/>
  </p:normalViewPr>
  <p:slideViewPr>
    <p:cSldViewPr>
      <p:cViewPr varScale="1">
        <p:scale>
          <a:sx n="111" d="100"/>
          <a:sy n="111" d="100"/>
        </p:scale>
        <p:origin x="11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5C6FEBE-0C37-4F89-9F60-431B203E4144}" type="datetimeFigureOut">
              <a:rPr lang="es-MX" smtClean="0"/>
              <a:t>16/02/2021</a:t>
            </a:fld>
            <a:endParaRPr lang="es-MX"/>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FA0F8D1-EA13-4779-B3C0-5FDC17ACD775}" type="slidenum">
              <a:rPr lang="es-MX" smtClean="0"/>
              <a:t>‹Nº›</a:t>
            </a:fld>
            <a:endParaRPr lang="es-MX"/>
          </a:p>
        </p:txBody>
      </p:sp>
    </p:spTree>
    <p:extLst>
      <p:ext uri="{BB962C8B-B14F-4D97-AF65-F5344CB8AC3E}">
        <p14:creationId xmlns:p14="http://schemas.microsoft.com/office/powerpoint/2010/main" val="1544150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F5F06FE-3F5C-4BFE-9E7C-3B013F368C25}" type="datetimeFigureOut">
              <a:rPr lang="es-MX" smtClean="0"/>
              <a:t>16/02/2021</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01AB0D2-7846-4316-B404-5DD1F65DE65D}" type="slidenum">
              <a:rPr lang="es-MX" smtClean="0"/>
              <a:t>‹Nº›</a:t>
            </a:fld>
            <a:endParaRPr lang="es-MX"/>
          </a:p>
        </p:txBody>
      </p:sp>
    </p:spTree>
    <p:extLst>
      <p:ext uri="{BB962C8B-B14F-4D97-AF65-F5344CB8AC3E}">
        <p14:creationId xmlns:p14="http://schemas.microsoft.com/office/powerpoint/2010/main" val="2340291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E3D0BEF6-2E2C-4618-860B-3A2A3239C450}" type="datetimeFigureOut">
              <a:rPr lang="es-MX" smtClean="0"/>
              <a:t>16/02/2021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C4F50E7-FCDD-4B7C-B80A-7B6D84D9119F}" type="slidenum">
              <a:rPr lang="es-MX" smtClean="0"/>
              <a:t>‹Nº›</a:t>
            </a:fld>
            <a:endParaRPr lang="es-MX"/>
          </a:p>
        </p:txBody>
      </p:sp>
    </p:spTree>
    <p:extLst>
      <p:ext uri="{BB962C8B-B14F-4D97-AF65-F5344CB8AC3E}">
        <p14:creationId xmlns:p14="http://schemas.microsoft.com/office/powerpoint/2010/main" val="3965766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E3D0BEF6-2E2C-4618-860B-3A2A3239C450}" type="datetimeFigureOut">
              <a:rPr lang="es-MX" smtClean="0"/>
              <a:t>16/02/2021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C4F50E7-FCDD-4B7C-B80A-7B6D84D9119F}" type="slidenum">
              <a:rPr lang="es-MX" smtClean="0"/>
              <a:t>‹Nº›</a:t>
            </a:fld>
            <a:endParaRPr lang="es-MX"/>
          </a:p>
        </p:txBody>
      </p:sp>
    </p:spTree>
    <p:extLst>
      <p:ext uri="{BB962C8B-B14F-4D97-AF65-F5344CB8AC3E}">
        <p14:creationId xmlns:p14="http://schemas.microsoft.com/office/powerpoint/2010/main" val="122241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E3D0BEF6-2E2C-4618-860B-3A2A3239C450}" type="datetimeFigureOut">
              <a:rPr lang="es-MX" smtClean="0"/>
              <a:t>16/02/2021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C4F50E7-FCDD-4B7C-B80A-7B6D84D9119F}" type="slidenum">
              <a:rPr lang="es-MX" smtClean="0"/>
              <a:t>‹Nº›</a:t>
            </a:fld>
            <a:endParaRPr lang="es-MX"/>
          </a:p>
        </p:txBody>
      </p:sp>
    </p:spTree>
    <p:extLst>
      <p:ext uri="{BB962C8B-B14F-4D97-AF65-F5344CB8AC3E}">
        <p14:creationId xmlns:p14="http://schemas.microsoft.com/office/powerpoint/2010/main" val="254481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E3D0BEF6-2E2C-4618-860B-3A2A3239C450}" type="datetimeFigureOut">
              <a:rPr lang="es-MX" smtClean="0"/>
              <a:t>16/02/2021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C4F50E7-FCDD-4B7C-B80A-7B6D84D9119F}" type="slidenum">
              <a:rPr lang="es-MX" smtClean="0"/>
              <a:t>‹Nº›</a:t>
            </a:fld>
            <a:endParaRPr lang="es-MX"/>
          </a:p>
        </p:txBody>
      </p:sp>
    </p:spTree>
    <p:extLst>
      <p:ext uri="{BB962C8B-B14F-4D97-AF65-F5344CB8AC3E}">
        <p14:creationId xmlns:p14="http://schemas.microsoft.com/office/powerpoint/2010/main" val="167199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3D0BEF6-2E2C-4618-860B-3A2A3239C450}" type="datetimeFigureOut">
              <a:rPr lang="es-MX" smtClean="0"/>
              <a:t>16/02/2021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C4F50E7-FCDD-4B7C-B80A-7B6D84D9119F}" type="slidenum">
              <a:rPr lang="es-MX" smtClean="0"/>
              <a:t>‹Nº›</a:t>
            </a:fld>
            <a:endParaRPr lang="es-MX"/>
          </a:p>
        </p:txBody>
      </p:sp>
    </p:spTree>
    <p:extLst>
      <p:ext uri="{BB962C8B-B14F-4D97-AF65-F5344CB8AC3E}">
        <p14:creationId xmlns:p14="http://schemas.microsoft.com/office/powerpoint/2010/main" val="2806956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E3D0BEF6-2E2C-4618-860B-3A2A3239C450}" type="datetimeFigureOut">
              <a:rPr lang="es-MX" smtClean="0"/>
              <a:t>16/02/2021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C4F50E7-FCDD-4B7C-B80A-7B6D84D9119F}" type="slidenum">
              <a:rPr lang="es-MX" smtClean="0"/>
              <a:t>‹Nº›</a:t>
            </a:fld>
            <a:endParaRPr lang="es-MX"/>
          </a:p>
        </p:txBody>
      </p:sp>
    </p:spTree>
    <p:extLst>
      <p:ext uri="{BB962C8B-B14F-4D97-AF65-F5344CB8AC3E}">
        <p14:creationId xmlns:p14="http://schemas.microsoft.com/office/powerpoint/2010/main" val="220558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E3D0BEF6-2E2C-4618-860B-3A2A3239C450}" type="datetimeFigureOut">
              <a:rPr lang="es-MX" smtClean="0"/>
              <a:t>16/02/2021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7C4F50E7-FCDD-4B7C-B80A-7B6D84D9119F}" type="slidenum">
              <a:rPr lang="es-MX" smtClean="0"/>
              <a:t>‹Nº›</a:t>
            </a:fld>
            <a:endParaRPr lang="es-MX"/>
          </a:p>
        </p:txBody>
      </p:sp>
    </p:spTree>
    <p:extLst>
      <p:ext uri="{BB962C8B-B14F-4D97-AF65-F5344CB8AC3E}">
        <p14:creationId xmlns:p14="http://schemas.microsoft.com/office/powerpoint/2010/main" val="2824605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E3D0BEF6-2E2C-4618-860B-3A2A3239C450}" type="datetimeFigureOut">
              <a:rPr lang="es-MX" smtClean="0"/>
              <a:t>16/02/2021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7C4F50E7-FCDD-4B7C-B80A-7B6D84D9119F}" type="slidenum">
              <a:rPr lang="es-MX" smtClean="0"/>
              <a:t>‹Nº›</a:t>
            </a:fld>
            <a:endParaRPr lang="es-MX"/>
          </a:p>
        </p:txBody>
      </p:sp>
    </p:spTree>
    <p:extLst>
      <p:ext uri="{BB962C8B-B14F-4D97-AF65-F5344CB8AC3E}">
        <p14:creationId xmlns:p14="http://schemas.microsoft.com/office/powerpoint/2010/main" val="102565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3D0BEF6-2E2C-4618-860B-3A2A3239C450}" type="datetimeFigureOut">
              <a:rPr lang="es-MX" smtClean="0"/>
              <a:t>16/02/2021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7C4F50E7-FCDD-4B7C-B80A-7B6D84D9119F}" type="slidenum">
              <a:rPr lang="es-MX" smtClean="0"/>
              <a:t>‹Nº›</a:t>
            </a:fld>
            <a:endParaRPr lang="es-MX"/>
          </a:p>
        </p:txBody>
      </p:sp>
    </p:spTree>
    <p:extLst>
      <p:ext uri="{BB962C8B-B14F-4D97-AF65-F5344CB8AC3E}">
        <p14:creationId xmlns:p14="http://schemas.microsoft.com/office/powerpoint/2010/main" val="307490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3D0BEF6-2E2C-4618-860B-3A2A3239C450}" type="datetimeFigureOut">
              <a:rPr lang="es-MX" smtClean="0"/>
              <a:t>16/02/2021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C4F50E7-FCDD-4B7C-B80A-7B6D84D9119F}" type="slidenum">
              <a:rPr lang="es-MX" smtClean="0"/>
              <a:t>‹Nº›</a:t>
            </a:fld>
            <a:endParaRPr lang="es-MX"/>
          </a:p>
        </p:txBody>
      </p:sp>
    </p:spTree>
    <p:extLst>
      <p:ext uri="{BB962C8B-B14F-4D97-AF65-F5344CB8AC3E}">
        <p14:creationId xmlns:p14="http://schemas.microsoft.com/office/powerpoint/2010/main" val="1413412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3D0BEF6-2E2C-4618-860B-3A2A3239C450}" type="datetimeFigureOut">
              <a:rPr lang="es-MX" smtClean="0"/>
              <a:t>16/02/2021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7C4F50E7-FCDD-4B7C-B80A-7B6D84D9119F}" type="slidenum">
              <a:rPr lang="es-MX" smtClean="0"/>
              <a:t>‹Nº›</a:t>
            </a:fld>
            <a:endParaRPr lang="es-MX"/>
          </a:p>
        </p:txBody>
      </p:sp>
    </p:spTree>
    <p:extLst>
      <p:ext uri="{BB962C8B-B14F-4D97-AF65-F5344CB8AC3E}">
        <p14:creationId xmlns:p14="http://schemas.microsoft.com/office/powerpoint/2010/main" val="169596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0BEF6-2E2C-4618-860B-3A2A3239C450}" type="datetimeFigureOut">
              <a:rPr lang="es-MX" smtClean="0"/>
              <a:t>16/02/2021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F50E7-FCDD-4B7C-B80A-7B6D84D9119F}" type="slidenum">
              <a:rPr lang="es-MX" smtClean="0"/>
              <a:t>‹Nº›</a:t>
            </a:fld>
            <a:endParaRPr lang="es-MX"/>
          </a:p>
        </p:txBody>
      </p:sp>
    </p:spTree>
    <p:extLst>
      <p:ext uri="{BB962C8B-B14F-4D97-AF65-F5344CB8AC3E}">
        <p14:creationId xmlns:p14="http://schemas.microsoft.com/office/powerpoint/2010/main" val="2358767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A8B57D77-441D-4A2A-A323-4235BC2133F8}"/>
              </a:ext>
            </a:extLst>
          </p:cNvPr>
          <p:cNvGrpSpPr/>
          <p:nvPr/>
        </p:nvGrpSpPr>
        <p:grpSpPr>
          <a:xfrm>
            <a:off x="0" y="0"/>
            <a:ext cx="9144000" cy="1227564"/>
            <a:chOff x="0" y="0"/>
            <a:chExt cx="9144000" cy="1227564"/>
          </a:xfrm>
        </p:grpSpPr>
        <p:sp>
          <p:nvSpPr>
            <p:cNvPr id="4" name="3 CuadroTexto"/>
            <p:cNvSpPr txBox="1"/>
            <p:nvPr/>
          </p:nvSpPr>
          <p:spPr>
            <a:xfrm>
              <a:off x="0" y="0"/>
              <a:ext cx="9144000" cy="646331"/>
            </a:xfrm>
            <a:prstGeom prst="rect">
              <a:avLst/>
            </a:prstGeom>
            <a:noFill/>
          </p:spPr>
          <p:txBody>
            <a:bodyPr wrap="square" rtlCol="0">
              <a:spAutoFit/>
            </a:bodyPr>
            <a:lstStyle/>
            <a:p>
              <a:pPr algn="r"/>
              <a:endParaRPr lang="es-MX" dirty="0"/>
            </a:p>
            <a:p>
              <a:pPr algn="r"/>
              <a:endParaRPr lang="es-MX" dirty="0"/>
            </a:p>
          </p:txBody>
        </p:sp>
        <p:pic>
          <p:nvPicPr>
            <p:cNvPr id="1026" name="Picture 2" descr="La imagen puede contener: texto que dice &quot;H Secretaría de Cultura Hidalgo crece contigo&quot;">
              <a:extLst>
                <a:ext uri="{FF2B5EF4-FFF2-40B4-BE49-F238E27FC236}">
                  <a16:creationId xmlns:a16="http://schemas.microsoft.com/office/drawing/2014/main" id="{2139CCF7-EC56-4CB7-9668-A1B26F044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64" y="186660"/>
              <a:ext cx="1040904" cy="1040904"/>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4 Rectángulo">
            <a:extLst>
              <a:ext uri="{FF2B5EF4-FFF2-40B4-BE49-F238E27FC236}">
                <a16:creationId xmlns:a16="http://schemas.microsoft.com/office/drawing/2014/main" id="{C69058E4-1399-4E09-8941-B2C7462F1628}"/>
              </a:ext>
            </a:extLst>
          </p:cNvPr>
          <p:cNvSpPr/>
          <p:nvPr/>
        </p:nvSpPr>
        <p:spPr>
          <a:xfrm>
            <a:off x="647564" y="2990562"/>
            <a:ext cx="7848872" cy="2800767"/>
          </a:xfrm>
          <a:prstGeom prst="rect">
            <a:avLst/>
          </a:prstGeom>
        </p:spPr>
        <p:txBody>
          <a:bodyPr wrap="square">
            <a:spAutoFit/>
          </a:bodyPr>
          <a:lstStyle/>
          <a:p>
            <a:pPr algn="ctr"/>
            <a:r>
              <a:rPr lang="es-MX" sz="4400" b="1" dirty="0"/>
              <a:t>Dirección General de Bibliotecas y Fomento Editorial</a:t>
            </a:r>
          </a:p>
          <a:p>
            <a:pPr algn="ctr"/>
            <a:endParaRPr lang="es-MX" sz="4400" b="1" dirty="0"/>
          </a:p>
          <a:p>
            <a:pPr algn="ctr"/>
            <a:r>
              <a:rPr lang="es-MX" sz="4400" b="1" dirty="0">
                <a:solidFill>
                  <a:schemeClr val="tx2">
                    <a:lumMod val="60000"/>
                    <a:lumOff val="40000"/>
                  </a:schemeClr>
                </a:solidFill>
              </a:rPr>
              <a:t>Feria del Libro Infantil y Juvenil</a:t>
            </a:r>
          </a:p>
        </p:txBody>
      </p:sp>
    </p:spTree>
    <p:extLst>
      <p:ext uri="{BB962C8B-B14F-4D97-AF65-F5344CB8AC3E}">
        <p14:creationId xmlns:p14="http://schemas.microsoft.com/office/powerpoint/2010/main" val="110144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EC2B829F-F492-4B30-8356-04CDEF41DDCC}"/>
              </a:ext>
            </a:extLst>
          </p:cNvPr>
          <p:cNvGrpSpPr/>
          <p:nvPr/>
        </p:nvGrpSpPr>
        <p:grpSpPr>
          <a:xfrm>
            <a:off x="0" y="0"/>
            <a:ext cx="9144000" cy="1227564"/>
            <a:chOff x="0" y="0"/>
            <a:chExt cx="9144000" cy="1227564"/>
          </a:xfrm>
        </p:grpSpPr>
        <p:sp>
          <p:nvSpPr>
            <p:cNvPr id="10" name="3 CuadroTexto">
              <a:extLst>
                <a:ext uri="{FF2B5EF4-FFF2-40B4-BE49-F238E27FC236}">
                  <a16:creationId xmlns:a16="http://schemas.microsoft.com/office/drawing/2014/main" id="{5EFA0B2D-8F5C-415D-9EA3-A52A87680BF5}"/>
                </a:ext>
              </a:extLst>
            </p:cNvPr>
            <p:cNvSpPr txBox="1"/>
            <p:nvPr/>
          </p:nvSpPr>
          <p:spPr>
            <a:xfrm>
              <a:off x="0" y="0"/>
              <a:ext cx="9144000" cy="923330"/>
            </a:xfrm>
            <a:prstGeom prst="rect">
              <a:avLst/>
            </a:prstGeom>
            <a:noFill/>
          </p:spPr>
          <p:txBody>
            <a:bodyPr wrap="square" rtlCol="0">
              <a:spAutoFit/>
            </a:bodyPr>
            <a:lstStyle/>
            <a:p>
              <a:pPr algn="r"/>
              <a:endParaRPr lang="es-MX" dirty="0"/>
            </a:p>
            <a:p>
              <a:pPr algn="r"/>
              <a:r>
                <a:rPr lang="es-MX" dirty="0"/>
                <a:t>Secretaría de Cultura</a:t>
              </a:r>
            </a:p>
            <a:p>
              <a:pPr algn="r"/>
              <a:r>
                <a:rPr lang="es-MX" b="1" dirty="0">
                  <a:solidFill>
                    <a:srgbClr val="0070C0"/>
                  </a:solidFill>
                </a:rPr>
                <a:t>Feria del Libro Infantil y Juvenil</a:t>
              </a:r>
              <a:endParaRPr lang="es-MX" dirty="0"/>
            </a:p>
          </p:txBody>
        </p:sp>
        <p:pic>
          <p:nvPicPr>
            <p:cNvPr id="11" name="Picture 2" descr="La imagen puede contener: texto que dice &quot;H Secretaría de Cultura Hidalgo crece contigo&quot;">
              <a:extLst>
                <a:ext uri="{FF2B5EF4-FFF2-40B4-BE49-F238E27FC236}">
                  <a16:creationId xmlns:a16="http://schemas.microsoft.com/office/drawing/2014/main" id="{E36BB6A9-F54E-464F-8922-897ED47FF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64" y="186660"/>
              <a:ext cx="1040904" cy="1040904"/>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CuadroTexto 5">
            <a:extLst>
              <a:ext uri="{FF2B5EF4-FFF2-40B4-BE49-F238E27FC236}">
                <a16:creationId xmlns:a16="http://schemas.microsoft.com/office/drawing/2014/main" id="{AC3BF49C-6A2E-4E18-8550-08228A81B9FB}"/>
              </a:ext>
            </a:extLst>
          </p:cNvPr>
          <p:cNvSpPr txBox="1"/>
          <p:nvPr/>
        </p:nvSpPr>
        <p:spPr>
          <a:xfrm>
            <a:off x="557554" y="1306860"/>
            <a:ext cx="4158462" cy="5002460"/>
          </a:xfrm>
          <a:prstGeom prst="rect">
            <a:avLst/>
          </a:prstGeom>
          <a:noFill/>
        </p:spPr>
        <p:txBody>
          <a:bodyPr wrap="square">
            <a:spAutoFit/>
          </a:bodyPr>
          <a:lstStyle>
            <a:defPPr>
              <a:defRPr lang="es-MX"/>
            </a:defPPr>
            <a:lvl1pPr algn="ctr">
              <a:lnSpc>
                <a:spcPct val="150000"/>
              </a:lnSpc>
              <a:spcAft>
                <a:spcPts val="800"/>
              </a:spcAft>
              <a:defRPr sz="1400" b="1">
                <a:effectLst/>
                <a:latin typeface="Arial" panose="020B0604020202020204" pitchFamily="34" charset="0"/>
                <a:ea typeface="Calibri" panose="020F0502020204030204" pitchFamily="34" charset="0"/>
                <a:cs typeface="Times New Roman" panose="02020603050405020304" pitchFamily="18" charset="0"/>
              </a:defRPr>
            </a:lvl1pPr>
          </a:lstStyle>
          <a:p>
            <a:r>
              <a:rPr lang="es-MX" dirty="0"/>
              <a:t>Feria del Libro Infantil y Juvenil Hidalgo, 2020</a:t>
            </a:r>
          </a:p>
          <a:p>
            <a:pPr algn="just"/>
            <a:r>
              <a:rPr lang="es-MX" b="0" dirty="0"/>
              <a:t>Aunado a esto, destacó la presencia activa de varios miembros de la comunidad cultural hidalguense como Tania Susano, Óscar Baños Huerta, Alfonso Valencia, Miguel Ángel Hernández Acosta, Aída Suárez, Erick Adrián Pérez Mora, Nayeli Velázquez Garnica, Ciro Max Hernández Olvera, José Eduardo Cruz Beltrán, Verónica </a:t>
            </a:r>
            <a:r>
              <a:rPr lang="es-MX" b="0" dirty="0" err="1"/>
              <a:t>Kugel</a:t>
            </a:r>
            <a:r>
              <a:rPr lang="es-MX" b="0" dirty="0"/>
              <a:t>, Alberto Avilés Cortés, </a:t>
            </a:r>
            <a:r>
              <a:rPr lang="es-MX" b="0" dirty="0" err="1"/>
              <a:t>Raul</a:t>
            </a:r>
            <a:r>
              <a:rPr lang="es-MX" b="0" dirty="0"/>
              <a:t> </a:t>
            </a:r>
            <a:r>
              <a:rPr lang="es-MX" b="0" dirty="0" err="1"/>
              <a:t>Macuil</a:t>
            </a:r>
            <a:r>
              <a:rPr lang="es-MX" b="0" dirty="0"/>
              <a:t>, José Vergara </a:t>
            </a:r>
            <a:r>
              <a:rPr lang="es-MX" b="0" dirty="0" err="1"/>
              <a:t>Vergara</a:t>
            </a:r>
            <a:r>
              <a:rPr lang="es-MX" b="0" dirty="0"/>
              <a:t>, Martín Rangel, Clara Lago, Luis Antonio Chavarría, Diego José, Laura Borbolla, Edwin David Hernández González, </a:t>
            </a:r>
            <a:r>
              <a:rPr lang="es-MX" b="0" dirty="0" err="1"/>
              <a:t>Danhia</a:t>
            </a:r>
            <a:r>
              <a:rPr lang="es-MX" b="0" dirty="0"/>
              <a:t> Montes, Martín Candelaria, Ernesto Moreno, Hipólito Bartolo Marcos y Rogelio </a:t>
            </a:r>
            <a:r>
              <a:rPr lang="es-MX" b="0" dirty="0" err="1"/>
              <a:t>Perusquía</a:t>
            </a:r>
            <a:r>
              <a:rPr lang="es-MX" b="0" dirty="0"/>
              <a:t>, entre otros. </a:t>
            </a:r>
          </a:p>
        </p:txBody>
      </p:sp>
      <p:pic>
        <p:nvPicPr>
          <p:cNvPr id="2" name="Imagen 1">
            <a:extLst>
              <a:ext uri="{FF2B5EF4-FFF2-40B4-BE49-F238E27FC236}">
                <a16:creationId xmlns:a16="http://schemas.microsoft.com/office/drawing/2014/main" id="{7C10386A-0504-4228-8499-EFEAA6055400}"/>
              </a:ext>
            </a:extLst>
          </p:cNvPr>
          <p:cNvPicPr>
            <a:picLocks noChangeAspect="1"/>
          </p:cNvPicPr>
          <p:nvPr/>
        </p:nvPicPr>
        <p:blipFill>
          <a:blip r:embed="rId3"/>
          <a:stretch>
            <a:fillRect/>
          </a:stretch>
        </p:blipFill>
        <p:spPr>
          <a:xfrm>
            <a:off x="5289283" y="1306860"/>
            <a:ext cx="3312368" cy="5120569"/>
          </a:xfrm>
          <a:prstGeom prst="rect">
            <a:avLst/>
          </a:prstGeom>
        </p:spPr>
      </p:pic>
    </p:spTree>
    <p:extLst>
      <p:ext uri="{BB962C8B-B14F-4D97-AF65-F5344CB8AC3E}">
        <p14:creationId xmlns:p14="http://schemas.microsoft.com/office/powerpoint/2010/main" val="738038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EC2B829F-F492-4B30-8356-04CDEF41DDCC}"/>
              </a:ext>
            </a:extLst>
          </p:cNvPr>
          <p:cNvGrpSpPr/>
          <p:nvPr/>
        </p:nvGrpSpPr>
        <p:grpSpPr>
          <a:xfrm>
            <a:off x="0" y="0"/>
            <a:ext cx="9144000" cy="1227564"/>
            <a:chOff x="0" y="0"/>
            <a:chExt cx="9144000" cy="1227564"/>
          </a:xfrm>
        </p:grpSpPr>
        <p:sp>
          <p:nvSpPr>
            <p:cNvPr id="10" name="3 CuadroTexto">
              <a:extLst>
                <a:ext uri="{FF2B5EF4-FFF2-40B4-BE49-F238E27FC236}">
                  <a16:creationId xmlns:a16="http://schemas.microsoft.com/office/drawing/2014/main" id="{5EFA0B2D-8F5C-415D-9EA3-A52A87680BF5}"/>
                </a:ext>
              </a:extLst>
            </p:cNvPr>
            <p:cNvSpPr txBox="1"/>
            <p:nvPr/>
          </p:nvSpPr>
          <p:spPr>
            <a:xfrm>
              <a:off x="0" y="0"/>
              <a:ext cx="9144000" cy="923330"/>
            </a:xfrm>
            <a:prstGeom prst="rect">
              <a:avLst/>
            </a:prstGeom>
            <a:noFill/>
          </p:spPr>
          <p:txBody>
            <a:bodyPr wrap="square" rtlCol="0">
              <a:spAutoFit/>
            </a:bodyPr>
            <a:lstStyle/>
            <a:p>
              <a:pPr algn="r"/>
              <a:endParaRPr lang="es-MX" dirty="0"/>
            </a:p>
            <a:p>
              <a:pPr algn="r"/>
              <a:r>
                <a:rPr lang="es-MX" dirty="0"/>
                <a:t>Secretaría de Cultura</a:t>
              </a:r>
            </a:p>
            <a:p>
              <a:pPr algn="r"/>
              <a:r>
                <a:rPr lang="es-MX" b="1" dirty="0">
                  <a:solidFill>
                    <a:srgbClr val="0070C0"/>
                  </a:solidFill>
                </a:rPr>
                <a:t>Feria del Libro Infantil y Juvenil</a:t>
              </a:r>
              <a:endParaRPr lang="es-MX" dirty="0"/>
            </a:p>
          </p:txBody>
        </p:sp>
        <p:pic>
          <p:nvPicPr>
            <p:cNvPr id="11" name="Picture 2" descr="La imagen puede contener: texto que dice &quot;H Secretaría de Cultura Hidalgo crece contigo&quot;">
              <a:extLst>
                <a:ext uri="{FF2B5EF4-FFF2-40B4-BE49-F238E27FC236}">
                  <a16:creationId xmlns:a16="http://schemas.microsoft.com/office/drawing/2014/main" id="{E36BB6A9-F54E-464F-8922-897ED47FF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64" y="186660"/>
              <a:ext cx="1040904" cy="1040904"/>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CuadroTexto 5">
            <a:extLst>
              <a:ext uri="{FF2B5EF4-FFF2-40B4-BE49-F238E27FC236}">
                <a16:creationId xmlns:a16="http://schemas.microsoft.com/office/drawing/2014/main" id="{AC3BF49C-6A2E-4E18-8550-08228A81B9FB}"/>
              </a:ext>
            </a:extLst>
          </p:cNvPr>
          <p:cNvSpPr txBox="1"/>
          <p:nvPr/>
        </p:nvSpPr>
        <p:spPr>
          <a:xfrm>
            <a:off x="577422" y="1384696"/>
            <a:ext cx="4158462" cy="3386633"/>
          </a:xfrm>
          <a:prstGeom prst="rect">
            <a:avLst/>
          </a:prstGeom>
          <a:noFill/>
        </p:spPr>
        <p:txBody>
          <a:bodyPr wrap="square">
            <a:spAutoFit/>
          </a:bodyPr>
          <a:lstStyle>
            <a:defPPr>
              <a:defRPr lang="es-MX"/>
            </a:defPPr>
            <a:lvl1pPr algn="ctr">
              <a:lnSpc>
                <a:spcPct val="150000"/>
              </a:lnSpc>
              <a:spcAft>
                <a:spcPts val="800"/>
              </a:spcAft>
              <a:defRPr sz="1400" b="1">
                <a:effectLst/>
                <a:latin typeface="Arial" panose="020B0604020202020204" pitchFamily="34" charset="0"/>
                <a:ea typeface="Calibri" panose="020F0502020204030204" pitchFamily="34" charset="0"/>
                <a:cs typeface="Times New Roman" panose="02020603050405020304" pitchFamily="18" charset="0"/>
              </a:defRPr>
            </a:lvl1pPr>
          </a:lstStyle>
          <a:p>
            <a:r>
              <a:rPr lang="es-MX" dirty="0"/>
              <a:t>Feria del Libro Infantil y Juvenil Hidalgo, 2020</a:t>
            </a:r>
          </a:p>
          <a:p>
            <a:pPr algn="just"/>
            <a:r>
              <a:rPr lang="es-MX" b="0" dirty="0"/>
              <a:t>La Feria del Libro Infantil y Juvenil del estado de Hidalgo terminó el sábado 5 de diciembre con un par de talleres de robótica impartidos por el maestro en Cómputo Avanzado e Inteligencia Artificial, Leonardo Yamasaki. A través de estos talleres niños, niñas y adolescentes, armaron sus propios robots promoviendo con ello la convivencia familiar y estimulando la creatividad y desarrollo de los infantes.</a:t>
            </a:r>
          </a:p>
        </p:txBody>
      </p:sp>
      <p:pic>
        <p:nvPicPr>
          <p:cNvPr id="3" name="Imagen 2">
            <a:extLst>
              <a:ext uri="{FF2B5EF4-FFF2-40B4-BE49-F238E27FC236}">
                <a16:creationId xmlns:a16="http://schemas.microsoft.com/office/drawing/2014/main" id="{DA7AA1A2-8E3E-425F-BD60-CC9F1F1067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9725" y="4653173"/>
            <a:ext cx="3561162" cy="2003154"/>
          </a:xfrm>
          <a:prstGeom prst="rect">
            <a:avLst/>
          </a:prstGeom>
        </p:spPr>
      </p:pic>
      <p:pic>
        <p:nvPicPr>
          <p:cNvPr id="5" name="Imagen 4">
            <a:extLst>
              <a:ext uri="{FF2B5EF4-FFF2-40B4-BE49-F238E27FC236}">
                <a16:creationId xmlns:a16="http://schemas.microsoft.com/office/drawing/2014/main" id="{8E54D56F-77DC-4A01-BD2B-2C1AB8A352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985" r="30873"/>
          <a:stretch/>
        </p:blipFill>
        <p:spPr>
          <a:xfrm rot="5400000">
            <a:off x="1785214" y="4496446"/>
            <a:ext cx="1742879" cy="2606910"/>
          </a:xfrm>
          <a:prstGeom prst="rect">
            <a:avLst/>
          </a:prstGeom>
        </p:spPr>
      </p:pic>
      <p:pic>
        <p:nvPicPr>
          <p:cNvPr id="8" name="Imagen 7">
            <a:extLst>
              <a:ext uri="{FF2B5EF4-FFF2-40B4-BE49-F238E27FC236}">
                <a16:creationId xmlns:a16="http://schemas.microsoft.com/office/drawing/2014/main" id="{38F018EE-9BE9-4A89-B651-E1C4FC357F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464"/>
          <a:stretch/>
        </p:blipFill>
        <p:spPr>
          <a:xfrm rot="5400000">
            <a:off x="5448533" y="1471304"/>
            <a:ext cx="3023546" cy="2424368"/>
          </a:xfrm>
          <a:prstGeom prst="rect">
            <a:avLst/>
          </a:prstGeom>
        </p:spPr>
      </p:pic>
    </p:spTree>
    <p:extLst>
      <p:ext uri="{BB962C8B-B14F-4D97-AF65-F5344CB8AC3E}">
        <p14:creationId xmlns:p14="http://schemas.microsoft.com/office/powerpoint/2010/main" val="90131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EC2B829F-F492-4B30-8356-04CDEF41DDCC}"/>
              </a:ext>
            </a:extLst>
          </p:cNvPr>
          <p:cNvGrpSpPr/>
          <p:nvPr/>
        </p:nvGrpSpPr>
        <p:grpSpPr>
          <a:xfrm>
            <a:off x="0" y="0"/>
            <a:ext cx="9144000" cy="1227564"/>
            <a:chOff x="0" y="0"/>
            <a:chExt cx="9144000" cy="1227564"/>
          </a:xfrm>
        </p:grpSpPr>
        <p:sp>
          <p:nvSpPr>
            <p:cNvPr id="10" name="3 CuadroTexto">
              <a:extLst>
                <a:ext uri="{FF2B5EF4-FFF2-40B4-BE49-F238E27FC236}">
                  <a16:creationId xmlns:a16="http://schemas.microsoft.com/office/drawing/2014/main" id="{5EFA0B2D-8F5C-415D-9EA3-A52A87680BF5}"/>
                </a:ext>
              </a:extLst>
            </p:cNvPr>
            <p:cNvSpPr txBox="1"/>
            <p:nvPr/>
          </p:nvSpPr>
          <p:spPr>
            <a:xfrm>
              <a:off x="0" y="0"/>
              <a:ext cx="9144000" cy="923330"/>
            </a:xfrm>
            <a:prstGeom prst="rect">
              <a:avLst/>
            </a:prstGeom>
            <a:noFill/>
          </p:spPr>
          <p:txBody>
            <a:bodyPr wrap="square" rtlCol="0">
              <a:spAutoFit/>
            </a:bodyPr>
            <a:lstStyle/>
            <a:p>
              <a:pPr algn="r"/>
              <a:endParaRPr lang="es-MX" dirty="0"/>
            </a:p>
            <a:p>
              <a:pPr algn="r"/>
              <a:r>
                <a:rPr lang="es-MX" dirty="0"/>
                <a:t>Secretaría de Cultura</a:t>
              </a:r>
            </a:p>
            <a:p>
              <a:pPr algn="r"/>
              <a:r>
                <a:rPr lang="es-MX" b="1" dirty="0">
                  <a:solidFill>
                    <a:srgbClr val="0070C0"/>
                  </a:solidFill>
                </a:rPr>
                <a:t>Feria del Libro Infantil y Juvenil</a:t>
              </a:r>
              <a:endParaRPr lang="es-MX" dirty="0"/>
            </a:p>
          </p:txBody>
        </p:sp>
        <p:pic>
          <p:nvPicPr>
            <p:cNvPr id="11" name="Picture 2" descr="La imagen puede contener: texto que dice &quot;H Secretaría de Cultura Hidalgo crece contigo&quot;">
              <a:extLst>
                <a:ext uri="{FF2B5EF4-FFF2-40B4-BE49-F238E27FC236}">
                  <a16:creationId xmlns:a16="http://schemas.microsoft.com/office/drawing/2014/main" id="{E36BB6A9-F54E-464F-8922-897ED47FF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64" y="186660"/>
              <a:ext cx="1040904" cy="104090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ángulo 7">
            <a:extLst>
              <a:ext uri="{FF2B5EF4-FFF2-40B4-BE49-F238E27FC236}">
                <a16:creationId xmlns:a16="http://schemas.microsoft.com/office/drawing/2014/main" id="{8B570BF3-E5D6-4BE0-A9CC-3AA8B55C481C}"/>
              </a:ext>
            </a:extLst>
          </p:cNvPr>
          <p:cNvSpPr/>
          <p:nvPr/>
        </p:nvSpPr>
        <p:spPr>
          <a:xfrm>
            <a:off x="755576" y="1842542"/>
            <a:ext cx="7632848" cy="925125"/>
          </a:xfrm>
          <a:prstGeom prst="rect">
            <a:avLst/>
          </a:prstGeom>
        </p:spPr>
        <p:txBody>
          <a:bodyPr wrap="square">
            <a:spAutoFit/>
          </a:bodyPr>
          <a:lstStyle/>
          <a:p>
            <a:pPr algn="just">
              <a:lnSpc>
                <a:spcPct val="115000"/>
              </a:lnSpc>
              <a:spcAft>
                <a:spcPts val="1000"/>
              </a:spcAft>
            </a:pPr>
            <a:r>
              <a:rPr lang="es-MX" sz="1600" dirty="0"/>
              <a:t>Como cada año, la Feria del Libro Infantil y Juvenil que organiza el Gobierno del Estado de Hidalgo a través de la Secretaría de Cultura, reunirá en beneficio de todas las persona que la visitan, eventos culturales y educativos para el fomento de la lectura y el libro.</a:t>
            </a:r>
          </a:p>
        </p:txBody>
      </p:sp>
      <p:sp>
        <p:nvSpPr>
          <p:cNvPr id="12" name="Rectángulo 11">
            <a:extLst>
              <a:ext uri="{FF2B5EF4-FFF2-40B4-BE49-F238E27FC236}">
                <a16:creationId xmlns:a16="http://schemas.microsoft.com/office/drawing/2014/main" id="{A2DBF9D1-02ED-4819-A6D8-F51FCA9D654F}"/>
              </a:ext>
            </a:extLst>
          </p:cNvPr>
          <p:cNvSpPr/>
          <p:nvPr/>
        </p:nvSpPr>
        <p:spPr>
          <a:xfrm>
            <a:off x="755576" y="2996952"/>
            <a:ext cx="3168353" cy="3473515"/>
          </a:xfrm>
          <a:prstGeom prst="rect">
            <a:avLst/>
          </a:prstGeom>
        </p:spPr>
        <p:txBody>
          <a:bodyPr wrap="square">
            <a:spAutoFit/>
          </a:bodyPr>
          <a:lstStyle/>
          <a:p>
            <a:pPr algn="just">
              <a:lnSpc>
                <a:spcPct val="115000"/>
              </a:lnSpc>
              <a:spcAft>
                <a:spcPts val="1000"/>
              </a:spcAft>
            </a:pPr>
            <a:r>
              <a:rPr lang="es-MX" sz="1600" dirty="0"/>
              <a:t>Del 12 al 21 de junio de 2019, en el Centro Cultural del Ferrocarril, con un programa cultural de alta calidad se dieron cita casas y sellos editoriales, artesanos , talleristas, narradores orales, cuenta cuentos, escritores locales, nacionales e internacionales, lectores, conferencistas, entre otros, para potenciar y motivar el interés por las actividades culturales y de fomento a la lectura y el libro.</a:t>
            </a:r>
          </a:p>
        </p:txBody>
      </p:sp>
      <p:pic>
        <p:nvPicPr>
          <p:cNvPr id="7" name="Imagen 6" descr="Una foto de un grupo de personas posando para una foto&#10;&#10;Descripción generada automáticamente">
            <a:extLst>
              <a:ext uri="{FF2B5EF4-FFF2-40B4-BE49-F238E27FC236}">
                <a16:creationId xmlns:a16="http://schemas.microsoft.com/office/drawing/2014/main" id="{D3956937-270D-47C7-B717-2788E078B9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3016374"/>
            <a:ext cx="4104456" cy="3078342"/>
          </a:xfrm>
          <a:prstGeom prst="rect">
            <a:avLst/>
          </a:prstGeom>
        </p:spPr>
      </p:pic>
    </p:spTree>
    <p:extLst>
      <p:ext uri="{BB962C8B-B14F-4D97-AF65-F5344CB8AC3E}">
        <p14:creationId xmlns:p14="http://schemas.microsoft.com/office/powerpoint/2010/main" val="3514289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EC2B829F-F492-4B30-8356-04CDEF41DDCC}"/>
              </a:ext>
            </a:extLst>
          </p:cNvPr>
          <p:cNvGrpSpPr/>
          <p:nvPr/>
        </p:nvGrpSpPr>
        <p:grpSpPr>
          <a:xfrm>
            <a:off x="0" y="0"/>
            <a:ext cx="9144000" cy="1227564"/>
            <a:chOff x="0" y="0"/>
            <a:chExt cx="9144000" cy="1227564"/>
          </a:xfrm>
        </p:grpSpPr>
        <p:sp>
          <p:nvSpPr>
            <p:cNvPr id="10" name="3 CuadroTexto">
              <a:extLst>
                <a:ext uri="{FF2B5EF4-FFF2-40B4-BE49-F238E27FC236}">
                  <a16:creationId xmlns:a16="http://schemas.microsoft.com/office/drawing/2014/main" id="{5EFA0B2D-8F5C-415D-9EA3-A52A87680BF5}"/>
                </a:ext>
              </a:extLst>
            </p:cNvPr>
            <p:cNvSpPr txBox="1"/>
            <p:nvPr/>
          </p:nvSpPr>
          <p:spPr>
            <a:xfrm>
              <a:off x="0" y="0"/>
              <a:ext cx="9144000" cy="923330"/>
            </a:xfrm>
            <a:prstGeom prst="rect">
              <a:avLst/>
            </a:prstGeom>
            <a:noFill/>
          </p:spPr>
          <p:txBody>
            <a:bodyPr wrap="square" rtlCol="0">
              <a:spAutoFit/>
            </a:bodyPr>
            <a:lstStyle/>
            <a:p>
              <a:pPr algn="r"/>
              <a:endParaRPr lang="es-MX" dirty="0"/>
            </a:p>
            <a:p>
              <a:pPr algn="r"/>
              <a:r>
                <a:rPr lang="es-MX" dirty="0"/>
                <a:t>Secretaría de Cultura</a:t>
              </a:r>
            </a:p>
            <a:p>
              <a:pPr algn="r"/>
              <a:r>
                <a:rPr lang="es-MX" b="1" dirty="0">
                  <a:solidFill>
                    <a:srgbClr val="0070C0"/>
                  </a:solidFill>
                </a:rPr>
                <a:t>Feria del Libro Infantil y Juvenil</a:t>
              </a:r>
              <a:endParaRPr lang="es-MX" dirty="0"/>
            </a:p>
          </p:txBody>
        </p:sp>
        <p:pic>
          <p:nvPicPr>
            <p:cNvPr id="11" name="Picture 2" descr="La imagen puede contener: texto que dice &quot;H Secretaría de Cultura Hidalgo crece contigo&quot;">
              <a:extLst>
                <a:ext uri="{FF2B5EF4-FFF2-40B4-BE49-F238E27FC236}">
                  <a16:creationId xmlns:a16="http://schemas.microsoft.com/office/drawing/2014/main" id="{E36BB6A9-F54E-464F-8922-897ED47FF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64" y="186660"/>
              <a:ext cx="1040904" cy="104090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ángulo 7">
            <a:extLst>
              <a:ext uri="{FF2B5EF4-FFF2-40B4-BE49-F238E27FC236}">
                <a16:creationId xmlns:a16="http://schemas.microsoft.com/office/drawing/2014/main" id="{8B570BF3-E5D6-4BE0-A9CC-3AA8B55C481C}"/>
              </a:ext>
            </a:extLst>
          </p:cNvPr>
          <p:cNvSpPr/>
          <p:nvPr/>
        </p:nvSpPr>
        <p:spPr>
          <a:xfrm>
            <a:off x="755576" y="1516416"/>
            <a:ext cx="4104456" cy="5274008"/>
          </a:xfrm>
          <a:prstGeom prst="rect">
            <a:avLst/>
          </a:prstGeom>
        </p:spPr>
        <p:txBody>
          <a:bodyPr wrap="square">
            <a:spAutoFit/>
          </a:bodyPr>
          <a:lstStyle/>
          <a:p>
            <a:pPr algn="just">
              <a:lnSpc>
                <a:spcPct val="115000"/>
              </a:lnSpc>
              <a:spcAft>
                <a:spcPts val="1000"/>
              </a:spcAft>
            </a:pPr>
            <a:r>
              <a:rPr lang="es-MX" sz="1600" b="1" dirty="0"/>
              <a:t>Misión</a:t>
            </a:r>
          </a:p>
          <a:p>
            <a:pPr algn="just">
              <a:lnSpc>
                <a:spcPct val="115000"/>
              </a:lnSpc>
              <a:spcAft>
                <a:spcPts val="1000"/>
              </a:spcAft>
            </a:pPr>
            <a:r>
              <a:rPr lang="es-MX" sz="1600" dirty="0"/>
              <a:t>La FLIJH, se conforma de un gran equipo de trabajo que año con año trae a la sociedad las casas editoriales más importantes y ofrece actividades culturales y artísticas con el objeto de acercar y distribuir el conocimiento, fomentar el gusto por la lectura, el libro, la cultura y las artes.</a:t>
            </a:r>
          </a:p>
          <a:p>
            <a:pPr algn="just">
              <a:lnSpc>
                <a:spcPct val="115000"/>
              </a:lnSpc>
              <a:spcAft>
                <a:spcPts val="1000"/>
              </a:spcAft>
            </a:pPr>
            <a:r>
              <a:rPr lang="es-MX" sz="1600" b="1" dirty="0"/>
              <a:t>Visión</a:t>
            </a:r>
          </a:p>
          <a:p>
            <a:pPr algn="just">
              <a:lnSpc>
                <a:spcPct val="115000"/>
              </a:lnSpc>
              <a:spcAft>
                <a:spcPts val="1000"/>
              </a:spcAft>
            </a:pPr>
            <a:r>
              <a:rPr lang="es-MX" sz="1600" dirty="0"/>
              <a:t>Con esfuerzo constante, consolidarnos como una de las ferias del libro más importantes a nivel nacional de promoción de los sellos editoriales educativos y comerciales que contribuyen en la labor académica y en el desarrollo humano y cultural de la comunidad, promoviendo la lectura y el libro entre la sociedad en general.</a:t>
            </a:r>
          </a:p>
        </p:txBody>
      </p:sp>
      <p:pic>
        <p:nvPicPr>
          <p:cNvPr id="6" name="Imagen 5" descr="Imagen que contiene interior, cabina, edificio, colorido&#10;&#10;Descripción generada automáticamente">
            <a:extLst>
              <a:ext uri="{FF2B5EF4-FFF2-40B4-BE49-F238E27FC236}">
                <a16:creationId xmlns:a16="http://schemas.microsoft.com/office/drawing/2014/main" id="{E2AF99A8-ED52-4829-A65E-2181FF6511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2852936"/>
            <a:ext cx="3275856" cy="2183904"/>
          </a:xfrm>
          <a:prstGeom prst="rect">
            <a:avLst/>
          </a:prstGeom>
        </p:spPr>
      </p:pic>
    </p:spTree>
    <p:extLst>
      <p:ext uri="{BB962C8B-B14F-4D97-AF65-F5344CB8AC3E}">
        <p14:creationId xmlns:p14="http://schemas.microsoft.com/office/powerpoint/2010/main" val="2005218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EC2B829F-F492-4B30-8356-04CDEF41DDCC}"/>
              </a:ext>
            </a:extLst>
          </p:cNvPr>
          <p:cNvGrpSpPr/>
          <p:nvPr/>
        </p:nvGrpSpPr>
        <p:grpSpPr>
          <a:xfrm>
            <a:off x="0" y="0"/>
            <a:ext cx="9144000" cy="1227564"/>
            <a:chOff x="0" y="0"/>
            <a:chExt cx="9144000" cy="1227564"/>
          </a:xfrm>
        </p:grpSpPr>
        <p:sp>
          <p:nvSpPr>
            <p:cNvPr id="10" name="3 CuadroTexto">
              <a:extLst>
                <a:ext uri="{FF2B5EF4-FFF2-40B4-BE49-F238E27FC236}">
                  <a16:creationId xmlns:a16="http://schemas.microsoft.com/office/drawing/2014/main" id="{5EFA0B2D-8F5C-415D-9EA3-A52A87680BF5}"/>
                </a:ext>
              </a:extLst>
            </p:cNvPr>
            <p:cNvSpPr txBox="1"/>
            <p:nvPr/>
          </p:nvSpPr>
          <p:spPr>
            <a:xfrm>
              <a:off x="0" y="0"/>
              <a:ext cx="9144000" cy="923330"/>
            </a:xfrm>
            <a:prstGeom prst="rect">
              <a:avLst/>
            </a:prstGeom>
            <a:noFill/>
          </p:spPr>
          <p:txBody>
            <a:bodyPr wrap="square" rtlCol="0">
              <a:spAutoFit/>
            </a:bodyPr>
            <a:lstStyle/>
            <a:p>
              <a:pPr algn="r"/>
              <a:endParaRPr lang="es-MX" dirty="0"/>
            </a:p>
            <a:p>
              <a:pPr algn="r"/>
              <a:r>
                <a:rPr lang="es-MX" dirty="0"/>
                <a:t>Secretaría de Cultura</a:t>
              </a:r>
            </a:p>
            <a:p>
              <a:pPr algn="r"/>
              <a:r>
                <a:rPr lang="es-MX" b="1" dirty="0">
                  <a:solidFill>
                    <a:srgbClr val="0070C0"/>
                  </a:solidFill>
                </a:rPr>
                <a:t>Feria del Libro Infantil y Juvenil</a:t>
              </a:r>
              <a:endParaRPr lang="es-MX" dirty="0"/>
            </a:p>
          </p:txBody>
        </p:sp>
        <p:pic>
          <p:nvPicPr>
            <p:cNvPr id="11" name="Picture 2" descr="La imagen puede contener: texto que dice &quot;H Secretaría de Cultura Hidalgo crece contigo&quot;">
              <a:extLst>
                <a:ext uri="{FF2B5EF4-FFF2-40B4-BE49-F238E27FC236}">
                  <a16:creationId xmlns:a16="http://schemas.microsoft.com/office/drawing/2014/main" id="{E36BB6A9-F54E-464F-8922-897ED47FF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64" y="186660"/>
              <a:ext cx="1040904" cy="104090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ángulo 1">
            <a:extLst>
              <a:ext uri="{FF2B5EF4-FFF2-40B4-BE49-F238E27FC236}">
                <a16:creationId xmlns:a16="http://schemas.microsoft.com/office/drawing/2014/main" id="{42347847-343F-44AF-9BE5-AABD41E21736}"/>
              </a:ext>
            </a:extLst>
          </p:cNvPr>
          <p:cNvSpPr/>
          <p:nvPr/>
        </p:nvSpPr>
        <p:spPr>
          <a:xfrm>
            <a:off x="755576" y="1516416"/>
            <a:ext cx="7632848" cy="1491434"/>
          </a:xfrm>
          <a:prstGeom prst="rect">
            <a:avLst/>
          </a:prstGeom>
        </p:spPr>
        <p:txBody>
          <a:bodyPr wrap="square">
            <a:spAutoFit/>
          </a:bodyPr>
          <a:lstStyle/>
          <a:p>
            <a:pPr algn="just">
              <a:lnSpc>
                <a:spcPct val="115000"/>
              </a:lnSpc>
              <a:spcAft>
                <a:spcPts val="1000"/>
              </a:spcAft>
            </a:pPr>
            <a:r>
              <a:rPr lang="es-MX" sz="1600" dirty="0"/>
              <a:t>Durante ediciones anteriores este evento atendía solamente a la ciudad de Pachuca. En esta administración se descentralizaron sus actividades al interior del estado, y tan solo en 2019, se alcanzó un número de </a:t>
            </a:r>
            <a:r>
              <a:rPr lang="es-MX" sz="1600" b="1" u="sng" dirty="0"/>
              <a:t>663</a:t>
            </a:r>
            <a:r>
              <a:rPr lang="es-MX" sz="1600" dirty="0"/>
              <a:t> actividades distribuidas en </a:t>
            </a:r>
            <a:r>
              <a:rPr lang="es-MX" sz="1600" b="1" u="sng" dirty="0"/>
              <a:t>30</a:t>
            </a:r>
            <a:r>
              <a:rPr lang="es-MX" sz="1600" dirty="0"/>
              <a:t> municipios de la entidad. Se contó con una afluencia de más de </a:t>
            </a:r>
            <a:r>
              <a:rPr lang="es-MX" sz="1600" b="1" u="sng" dirty="0"/>
              <a:t>91</a:t>
            </a:r>
            <a:r>
              <a:rPr lang="es-MX" sz="1600" dirty="0"/>
              <a:t> mil asistentes a las diferentes actividades que se realizaron, con una inversión de </a:t>
            </a:r>
            <a:r>
              <a:rPr lang="es-MX" sz="1600" b="1" u="sng" dirty="0"/>
              <a:t>5.3 millones de pesos.</a:t>
            </a:r>
          </a:p>
        </p:txBody>
      </p:sp>
      <p:pic>
        <p:nvPicPr>
          <p:cNvPr id="4" name="Imagen 3">
            <a:extLst>
              <a:ext uri="{FF2B5EF4-FFF2-40B4-BE49-F238E27FC236}">
                <a16:creationId xmlns:a16="http://schemas.microsoft.com/office/drawing/2014/main" id="{9BB5B537-B8A7-41CB-A78C-0543C63C296E}"/>
              </a:ext>
            </a:extLst>
          </p:cNvPr>
          <p:cNvPicPr>
            <a:picLocks noChangeAspect="1"/>
          </p:cNvPicPr>
          <p:nvPr/>
        </p:nvPicPr>
        <p:blipFill>
          <a:blip r:embed="rId3"/>
          <a:stretch>
            <a:fillRect/>
          </a:stretch>
        </p:blipFill>
        <p:spPr>
          <a:xfrm>
            <a:off x="971600" y="3299220"/>
            <a:ext cx="2977752" cy="3188194"/>
          </a:xfrm>
          <a:prstGeom prst="rect">
            <a:avLst/>
          </a:prstGeom>
        </p:spPr>
      </p:pic>
      <p:grpSp>
        <p:nvGrpSpPr>
          <p:cNvPr id="7" name="Grupo 6">
            <a:extLst>
              <a:ext uri="{FF2B5EF4-FFF2-40B4-BE49-F238E27FC236}">
                <a16:creationId xmlns:a16="http://schemas.microsoft.com/office/drawing/2014/main" id="{27DABDBB-B505-4BBF-911D-966288F4B9F8}"/>
              </a:ext>
            </a:extLst>
          </p:cNvPr>
          <p:cNvGrpSpPr/>
          <p:nvPr/>
        </p:nvGrpSpPr>
        <p:grpSpPr>
          <a:xfrm>
            <a:off x="4932040" y="3296702"/>
            <a:ext cx="3062916" cy="3219108"/>
            <a:chOff x="5364088" y="3608158"/>
            <a:chExt cx="2694666" cy="2907652"/>
          </a:xfrm>
        </p:grpSpPr>
        <p:pic>
          <p:nvPicPr>
            <p:cNvPr id="3" name="Imagen 2">
              <a:extLst>
                <a:ext uri="{FF2B5EF4-FFF2-40B4-BE49-F238E27FC236}">
                  <a16:creationId xmlns:a16="http://schemas.microsoft.com/office/drawing/2014/main" id="{C7A85552-9507-4905-B245-AB6A2E6CAD92}"/>
                </a:ext>
              </a:extLst>
            </p:cNvPr>
            <p:cNvPicPr>
              <a:picLocks noChangeAspect="1"/>
            </p:cNvPicPr>
            <p:nvPr/>
          </p:nvPicPr>
          <p:blipFill>
            <a:blip r:embed="rId4"/>
            <a:stretch>
              <a:fillRect/>
            </a:stretch>
          </p:blipFill>
          <p:spPr>
            <a:xfrm>
              <a:off x="5364088" y="4141889"/>
              <a:ext cx="2694666" cy="1804572"/>
            </a:xfrm>
            <a:prstGeom prst="rect">
              <a:avLst/>
            </a:prstGeom>
          </p:spPr>
        </p:pic>
        <p:pic>
          <p:nvPicPr>
            <p:cNvPr id="5" name="Imagen 4">
              <a:extLst>
                <a:ext uri="{FF2B5EF4-FFF2-40B4-BE49-F238E27FC236}">
                  <a16:creationId xmlns:a16="http://schemas.microsoft.com/office/drawing/2014/main" id="{B4532530-0290-44C2-A1F5-510BFD716E31}"/>
                </a:ext>
              </a:extLst>
            </p:cNvPr>
            <p:cNvPicPr>
              <a:picLocks noChangeAspect="1"/>
            </p:cNvPicPr>
            <p:nvPr/>
          </p:nvPicPr>
          <p:blipFill>
            <a:blip r:embed="rId5"/>
            <a:stretch>
              <a:fillRect/>
            </a:stretch>
          </p:blipFill>
          <p:spPr>
            <a:xfrm>
              <a:off x="5854051" y="3608158"/>
              <a:ext cx="1714739" cy="409632"/>
            </a:xfrm>
            <a:prstGeom prst="rect">
              <a:avLst/>
            </a:prstGeom>
          </p:spPr>
        </p:pic>
        <p:pic>
          <p:nvPicPr>
            <p:cNvPr id="6" name="Imagen 5">
              <a:extLst>
                <a:ext uri="{FF2B5EF4-FFF2-40B4-BE49-F238E27FC236}">
                  <a16:creationId xmlns:a16="http://schemas.microsoft.com/office/drawing/2014/main" id="{7C94EB6E-78DD-4F07-820A-D957ED81A57C}"/>
                </a:ext>
              </a:extLst>
            </p:cNvPr>
            <p:cNvPicPr>
              <a:picLocks noChangeAspect="1"/>
            </p:cNvPicPr>
            <p:nvPr/>
          </p:nvPicPr>
          <p:blipFill>
            <a:blip r:embed="rId6"/>
            <a:stretch>
              <a:fillRect/>
            </a:stretch>
          </p:blipFill>
          <p:spPr>
            <a:xfrm>
              <a:off x="5401549" y="6249073"/>
              <a:ext cx="2619741" cy="266737"/>
            </a:xfrm>
            <a:prstGeom prst="rect">
              <a:avLst/>
            </a:prstGeom>
          </p:spPr>
        </p:pic>
      </p:grpSp>
    </p:spTree>
    <p:extLst>
      <p:ext uri="{BB962C8B-B14F-4D97-AF65-F5344CB8AC3E}">
        <p14:creationId xmlns:p14="http://schemas.microsoft.com/office/powerpoint/2010/main" val="3535060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EC2B829F-F492-4B30-8356-04CDEF41DDCC}"/>
              </a:ext>
            </a:extLst>
          </p:cNvPr>
          <p:cNvGrpSpPr/>
          <p:nvPr/>
        </p:nvGrpSpPr>
        <p:grpSpPr>
          <a:xfrm>
            <a:off x="0" y="0"/>
            <a:ext cx="9144000" cy="1227564"/>
            <a:chOff x="0" y="0"/>
            <a:chExt cx="9144000" cy="1227564"/>
          </a:xfrm>
        </p:grpSpPr>
        <p:sp>
          <p:nvSpPr>
            <p:cNvPr id="10" name="3 CuadroTexto">
              <a:extLst>
                <a:ext uri="{FF2B5EF4-FFF2-40B4-BE49-F238E27FC236}">
                  <a16:creationId xmlns:a16="http://schemas.microsoft.com/office/drawing/2014/main" id="{5EFA0B2D-8F5C-415D-9EA3-A52A87680BF5}"/>
                </a:ext>
              </a:extLst>
            </p:cNvPr>
            <p:cNvSpPr txBox="1"/>
            <p:nvPr/>
          </p:nvSpPr>
          <p:spPr>
            <a:xfrm>
              <a:off x="0" y="0"/>
              <a:ext cx="9144000" cy="923330"/>
            </a:xfrm>
            <a:prstGeom prst="rect">
              <a:avLst/>
            </a:prstGeom>
            <a:noFill/>
          </p:spPr>
          <p:txBody>
            <a:bodyPr wrap="square" rtlCol="0">
              <a:spAutoFit/>
            </a:bodyPr>
            <a:lstStyle/>
            <a:p>
              <a:pPr algn="r"/>
              <a:endParaRPr lang="es-MX" dirty="0"/>
            </a:p>
            <a:p>
              <a:pPr algn="r"/>
              <a:r>
                <a:rPr lang="es-MX" dirty="0"/>
                <a:t>Secretaría de Cultura</a:t>
              </a:r>
            </a:p>
            <a:p>
              <a:pPr algn="r"/>
              <a:r>
                <a:rPr lang="es-MX" b="1" dirty="0">
                  <a:solidFill>
                    <a:srgbClr val="0070C0"/>
                  </a:solidFill>
                </a:rPr>
                <a:t>Feria del Libro Infantil y Juvenil</a:t>
              </a:r>
              <a:endParaRPr lang="es-MX" dirty="0"/>
            </a:p>
          </p:txBody>
        </p:sp>
        <p:pic>
          <p:nvPicPr>
            <p:cNvPr id="11" name="Picture 2" descr="La imagen puede contener: texto que dice &quot;H Secretaría de Cultura Hidalgo crece contigo&quot;">
              <a:extLst>
                <a:ext uri="{FF2B5EF4-FFF2-40B4-BE49-F238E27FC236}">
                  <a16:creationId xmlns:a16="http://schemas.microsoft.com/office/drawing/2014/main" id="{E36BB6A9-F54E-464F-8922-897ED47FF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64" y="186660"/>
              <a:ext cx="1040904" cy="104090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ángulo 1">
            <a:extLst>
              <a:ext uri="{FF2B5EF4-FFF2-40B4-BE49-F238E27FC236}">
                <a16:creationId xmlns:a16="http://schemas.microsoft.com/office/drawing/2014/main" id="{42347847-343F-44AF-9BE5-AABD41E21736}"/>
              </a:ext>
            </a:extLst>
          </p:cNvPr>
          <p:cNvSpPr/>
          <p:nvPr/>
        </p:nvSpPr>
        <p:spPr>
          <a:xfrm>
            <a:off x="4788024" y="1516416"/>
            <a:ext cx="3672408" cy="2340897"/>
          </a:xfrm>
          <a:prstGeom prst="rect">
            <a:avLst/>
          </a:prstGeom>
        </p:spPr>
        <p:txBody>
          <a:bodyPr wrap="square">
            <a:spAutoFit/>
          </a:bodyPr>
          <a:lstStyle/>
          <a:p>
            <a:pPr algn="just">
              <a:lnSpc>
                <a:spcPct val="115000"/>
              </a:lnSpc>
              <a:spcAft>
                <a:spcPts val="1000"/>
              </a:spcAft>
            </a:pPr>
            <a:r>
              <a:rPr lang="es-MX" sz="1600" dirty="0"/>
              <a:t>En el marco de la Feria del Libro Infantil y Juvenil, Se implementó la estrategia </a:t>
            </a:r>
            <a:r>
              <a:rPr lang="es-MX" sz="1600" dirty="0" err="1"/>
              <a:t>Leethon</a:t>
            </a:r>
            <a:r>
              <a:rPr lang="es-MX" sz="1600" dirty="0"/>
              <a:t> 2019, que consistió en que simultáneamente la población leyera, logrando que más de 20 mil personas leyeran simultáneamente en 318 puntos de encuentro en los 84 municipios del estado.</a:t>
            </a:r>
            <a:endParaRPr lang="es-MX" sz="1600" b="1" u="sng" dirty="0"/>
          </a:p>
        </p:txBody>
      </p:sp>
      <p:pic>
        <p:nvPicPr>
          <p:cNvPr id="12" name="Imagen 11">
            <a:extLst>
              <a:ext uri="{FF2B5EF4-FFF2-40B4-BE49-F238E27FC236}">
                <a16:creationId xmlns:a16="http://schemas.microsoft.com/office/drawing/2014/main" id="{ADFAAA02-0779-4BE2-92BC-4979C453C76D}"/>
              </a:ext>
            </a:extLst>
          </p:cNvPr>
          <p:cNvPicPr/>
          <p:nvPr/>
        </p:nvPicPr>
        <p:blipFill rotWithShape="1">
          <a:blip r:embed="rId3">
            <a:extLst>
              <a:ext uri="{28A0092B-C50C-407E-A947-70E740481C1C}">
                <a14:useLocalDpi xmlns:a14="http://schemas.microsoft.com/office/drawing/2010/main" val="0"/>
              </a:ext>
            </a:extLst>
          </a:blip>
          <a:srcRect t="-1" b="69028"/>
          <a:stretch/>
        </p:blipFill>
        <p:spPr bwMode="auto">
          <a:xfrm>
            <a:off x="755576" y="1556792"/>
            <a:ext cx="3456384" cy="4945320"/>
          </a:xfrm>
          <a:prstGeom prst="rect">
            <a:avLst/>
          </a:prstGeom>
          <a:noFill/>
          <a:ln>
            <a:noFill/>
          </a:ln>
        </p:spPr>
      </p:pic>
      <p:pic>
        <p:nvPicPr>
          <p:cNvPr id="4" name="Imagen 3" descr="Imagen que contiene interior, firmar, gente, hombre&#10;&#10;Descripción generada automáticamente">
            <a:extLst>
              <a:ext uri="{FF2B5EF4-FFF2-40B4-BE49-F238E27FC236}">
                <a16:creationId xmlns:a16="http://schemas.microsoft.com/office/drawing/2014/main" id="{A4384C4B-4F26-4448-8900-7851EEBA83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2" y="3909825"/>
            <a:ext cx="3456382" cy="2592287"/>
          </a:xfrm>
          <a:prstGeom prst="rect">
            <a:avLst/>
          </a:prstGeom>
        </p:spPr>
      </p:pic>
    </p:spTree>
    <p:extLst>
      <p:ext uri="{BB962C8B-B14F-4D97-AF65-F5344CB8AC3E}">
        <p14:creationId xmlns:p14="http://schemas.microsoft.com/office/powerpoint/2010/main" val="3218601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EC2B829F-F492-4B30-8356-04CDEF41DDCC}"/>
              </a:ext>
            </a:extLst>
          </p:cNvPr>
          <p:cNvGrpSpPr/>
          <p:nvPr/>
        </p:nvGrpSpPr>
        <p:grpSpPr>
          <a:xfrm>
            <a:off x="0" y="0"/>
            <a:ext cx="9144000" cy="1227564"/>
            <a:chOff x="0" y="0"/>
            <a:chExt cx="9144000" cy="1227564"/>
          </a:xfrm>
        </p:grpSpPr>
        <p:sp>
          <p:nvSpPr>
            <p:cNvPr id="10" name="3 CuadroTexto">
              <a:extLst>
                <a:ext uri="{FF2B5EF4-FFF2-40B4-BE49-F238E27FC236}">
                  <a16:creationId xmlns:a16="http://schemas.microsoft.com/office/drawing/2014/main" id="{5EFA0B2D-8F5C-415D-9EA3-A52A87680BF5}"/>
                </a:ext>
              </a:extLst>
            </p:cNvPr>
            <p:cNvSpPr txBox="1"/>
            <p:nvPr/>
          </p:nvSpPr>
          <p:spPr>
            <a:xfrm>
              <a:off x="0" y="0"/>
              <a:ext cx="9144000" cy="923330"/>
            </a:xfrm>
            <a:prstGeom prst="rect">
              <a:avLst/>
            </a:prstGeom>
            <a:noFill/>
          </p:spPr>
          <p:txBody>
            <a:bodyPr wrap="square" rtlCol="0">
              <a:spAutoFit/>
            </a:bodyPr>
            <a:lstStyle/>
            <a:p>
              <a:pPr algn="r"/>
              <a:endParaRPr lang="es-MX" dirty="0"/>
            </a:p>
            <a:p>
              <a:pPr algn="r"/>
              <a:r>
                <a:rPr lang="es-MX" dirty="0"/>
                <a:t>Secretaría de Cultura</a:t>
              </a:r>
            </a:p>
            <a:p>
              <a:pPr algn="r"/>
              <a:r>
                <a:rPr lang="es-MX" b="1" dirty="0">
                  <a:solidFill>
                    <a:srgbClr val="0070C0"/>
                  </a:solidFill>
                </a:rPr>
                <a:t>Feria del Libro Infantil y Juvenil</a:t>
              </a:r>
              <a:endParaRPr lang="es-MX" dirty="0"/>
            </a:p>
          </p:txBody>
        </p:sp>
        <p:pic>
          <p:nvPicPr>
            <p:cNvPr id="11" name="Picture 2" descr="La imagen puede contener: texto que dice &quot;H Secretaría de Cultura Hidalgo crece contigo&quot;">
              <a:extLst>
                <a:ext uri="{FF2B5EF4-FFF2-40B4-BE49-F238E27FC236}">
                  <a16:creationId xmlns:a16="http://schemas.microsoft.com/office/drawing/2014/main" id="{E36BB6A9-F54E-464F-8922-897ED47FF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64" y="186660"/>
              <a:ext cx="1040904" cy="1040904"/>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Imagen 12">
            <a:extLst>
              <a:ext uri="{FF2B5EF4-FFF2-40B4-BE49-F238E27FC236}">
                <a16:creationId xmlns:a16="http://schemas.microsoft.com/office/drawing/2014/main" id="{A1A5955B-A599-4FDE-AECC-F894B80EAB49}"/>
              </a:ext>
            </a:extLst>
          </p:cNvPr>
          <p:cNvPicPr/>
          <p:nvPr/>
        </p:nvPicPr>
        <p:blipFill rotWithShape="1">
          <a:blip r:embed="rId3">
            <a:extLst>
              <a:ext uri="{28A0092B-C50C-407E-A947-70E740481C1C}">
                <a14:useLocalDpi xmlns:a14="http://schemas.microsoft.com/office/drawing/2010/main" val="0"/>
              </a:ext>
            </a:extLst>
          </a:blip>
          <a:srcRect t="30918" b="33054"/>
          <a:stretch/>
        </p:blipFill>
        <p:spPr bwMode="auto">
          <a:xfrm>
            <a:off x="503549" y="1556792"/>
            <a:ext cx="4068451" cy="4752527"/>
          </a:xfrm>
          <a:prstGeom prst="rect">
            <a:avLst/>
          </a:prstGeom>
          <a:noFill/>
          <a:ln>
            <a:noFill/>
          </a:ln>
        </p:spPr>
      </p:pic>
      <p:pic>
        <p:nvPicPr>
          <p:cNvPr id="14" name="Imagen 13">
            <a:extLst>
              <a:ext uri="{FF2B5EF4-FFF2-40B4-BE49-F238E27FC236}">
                <a16:creationId xmlns:a16="http://schemas.microsoft.com/office/drawing/2014/main" id="{2778E111-9731-4810-B0D7-9A3B84E01CAD}"/>
              </a:ext>
            </a:extLst>
          </p:cNvPr>
          <p:cNvPicPr/>
          <p:nvPr/>
        </p:nvPicPr>
        <p:blipFill rotWithShape="1">
          <a:blip r:embed="rId3">
            <a:extLst>
              <a:ext uri="{28A0092B-C50C-407E-A947-70E740481C1C}">
                <a14:useLocalDpi xmlns:a14="http://schemas.microsoft.com/office/drawing/2010/main" val="0"/>
              </a:ext>
            </a:extLst>
          </a:blip>
          <a:srcRect t="67288"/>
          <a:stretch/>
        </p:blipFill>
        <p:spPr bwMode="auto">
          <a:xfrm>
            <a:off x="5076055" y="1556793"/>
            <a:ext cx="3564395" cy="4752528"/>
          </a:xfrm>
          <a:prstGeom prst="rect">
            <a:avLst/>
          </a:prstGeom>
          <a:noFill/>
          <a:ln>
            <a:noFill/>
          </a:ln>
        </p:spPr>
      </p:pic>
    </p:spTree>
    <p:extLst>
      <p:ext uri="{BB962C8B-B14F-4D97-AF65-F5344CB8AC3E}">
        <p14:creationId xmlns:p14="http://schemas.microsoft.com/office/powerpoint/2010/main" val="209968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EC2B829F-F492-4B30-8356-04CDEF41DDCC}"/>
              </a:ext>
            </a:extLst>
          </p:cNvPr>
          <p:cNvGrpSpPr/>
          <p:nvPr/>
        </p:nvGrpSpPr>
        <p:grpSpPr>
          <a:xfrm>
            <a:off x="0" y="0"/>
            <a:ext cx="9144000" cy="1227564"/>
            <a:chOff x="0" y="0"/>
            <a:chExt cx="9144000" cy="1227564"/>
          </a:xfrm>
        </p:grpSpPr>
        <p:sp>
          <p:nvSpPr>
            <p:cNvPr id="10" name="3 CuadroTexto">
              <a:extLst>
                <a:ext uri="{FF2B5EF4-FFF2-40B4-BE49-F238E27FC236}">
                  <a16:creationId xmlns:a16="http://schemas.microsoft.com/office/drawing/2014/main" id="{5EFA0B2D-8F5C-415D-9EA3-A52A87680BF5}"/>
                </a:ext>
              </a:extLst>
            </p:cNvPr>
            <p:cNvSpPr txBox="1"/>
            <p:nvPr/>
          </p:nvSpPr>
          <p:spPr>
            <a:xfrm>
              <a:off x="0" y="0"/>
              <a:ext cx="9144000" cy="923330"/>
            </a:xfrm>
            <a:prstGeom prst="rect">
              <a:avLst/>
            </a:prstGeom>
            <a:noFill/>
          </p:spPr>
          <p:txBody>
            <a:bodyPr wrap="square" rtlCol="0">
              <a:spAutoFit/>
            </a:bodyPr>
            <a:lstStyle/>
            <a:p>
              <a:pPr algn="r"/>
              <a:endParaRPr lang="es-MX" dirty="0"/>
            </a:p>
            <a:p>
              <a:pPr algn="r"/>
              <a:r>
                <a:rPr lang="es-MX" dirty="0"/>
                <a:t>Secretaría de Cultura</a:t>
              </a:r>
            </a:p>
            <a:p>
              <a:pPr algn="r"/>
              <a:r>
                <a:rPr lang="es-MX" b="1" dirty="0">
                  <a:solidFill>
                    <a:srgbClr val="0070C0"/>
                  </a:solidFill>
                </a:rPr>
                <a:t>Feria del Libro Infantil y Juvenil</a:t>
              </a:r>
              <a:endParaRPr lang="es-MX" dirty="0"/>
            </a:p>
          </p:txBody>
        </p:sp>
        <p:pic>
          <p:nvPicPr>
            <p:cNvPr id="11" name="Picture 2" descr="La imagen puede contener: texto que dice &quot;H Secretaría de Cultura Hidalgo crece contigo&quot;">
              <a:extLst>
                <a:ext uri="{FF2B5EF4-FFF2-40B4-BE49-F238E27FC236}">
                  <a16:creationId xmlns:a16="http://schemas.microsoft.com/office/drawing/2014/main" id="{E36BB6A9-F54E-464F-8922-897ED47FF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64" y="186660"/>
              <a:ext cx="1040904" cy="104090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CuadroTexto 7">
            <a:extLst>
              <a:ext uri="{FF2B5EF4-FFF2-40B4-BE49-F238E27FC236}">
                <a16:creationId xmlns:a16="http://schemas.microsoft.com/office/drawing/2014/main" id="{26CFE0ED-A61E-4415-9388-61FAA9DA4389}"/>
              </a:ext>
            </a:extLst>
          </p:cNvPr>
          <p:cNvSpPr txBox="1"/>
          <p:nvPr/>
        </p:nvSpPr>
        <p:spPr>
          <a:xfrm>
            <a:off x="287524" y="1124744"/>
            <a:ext cx="8568952" cy="3140283"/>
          </a:xfrm>
          <a:prstGeom prst="rect">
            <a:avLst/>
          </a:prstGeom>
          <a:noFill/>
        </p:spPr>
        <p:txBody>
          <a:bodyPr wrap="square">
            <a:spAutoFit/>
          </a:bodyPr>
          <a:lstStyle/>
          <a:p>
            <a:pPr algn="ctr">
              <a:lnSpc>
                <a:spcPct val="150000"/>
              </a:lnSpc>
              <a:spcAft>
                <a:spcPts val="800"/>
              </a:spcAft>
            </a:pPr>
            <a:r>
              <a:rPr lang="es-MX" sz="1200" b="1" dirty="0">
                <a:effectLst/>
                <a:latin typeface="Arial" panose="020B0604020202020204" pitchFamily="34" charset="0"/>
                <a:ea typeface="Calibri" panose="020F0502020204030204" pitchFamily="34" charset="0"/>
                <a:cs typeface="Times New Roman" panose="02020603050405020304" pitchFamily="18" charset="0"/>
              </a:rPr>
              <a:t>Feria del Libro Infantil y Juvenil Hidalgo, 2020</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Del 12 al 28 de noviembre se llevó a cabo la Feria del Libro Infantil y Juvenil Hidalgo 2020, en su vigésima edición, la cual se llevó a cabo en línea. En esta ocasión, se contó con la presencia de Tlaxcala como estado invitado, así como de la comunidad artística hidalguense y nacional. </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En cuanto a contenidos se refiere, se ofertaron 440 contenidos digitales, entre presentaciones editoriales, conferencias, talleres lúdicos y literarios, podcasts, mesas de diálogo, conciertos, narración oral, lecturas en voz alta, infografías, funciones de títeres y performance. Además, se llevo a cabo el ya tradicional </a:t>
            </a:r>
            <a:r>
              <a:rPr lang="es-MX" sz="1200" dirty="0" err="1">
                <a:effectLst/>
                <a:latin typeface="Arial" panose="020B0604020202020204" pitchFamily="34" charset="0"/>
                <a:ea typeface="Calibri" panose="020F0502020204030204" pitchFamily="34" charset="0"/>
                <a:cs typeface="Times New Roman" panose="02020603050405020304" pitchFamily="18" charset="0"/>
              </a:rPr>
              <a:t>Leethón</a:t>
            </a:r>
            <a:r>
              <a:rPr lang="es-MX" sz="1200" dirty="0">
                <a:effectLst/>
                <a:latin typeface="Arial" panose="020B0604020202020204" pitchFamily="34" charset="0"/>
                <a:ea typeface="Calibri" panose="020F0502020204030204" pitchFamily="34" charset="0"/>
                <a:cs typeface="Times New Roman" panose="02020603050405020304" pitchFamily="18" charset="0"/>
              </a:rPr>
              <a:t> con 18,649 lectores registrados, así como la Carrera y Rodada familiar. </a:t>
            </a: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Los ejes temáticos sobre los que giraron estos contenidos fueron COVID-19, Acción por el clima, Cultura Hidalguense, Innovación tecnológica y, el tema central: Las mujeres en la literatura.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8E01A771-9686-45D2-B7FE-0389E815C116}"/>
              </a:ext>
            </a:extLst>
          </p:cNvPr>
          <p:cNvPicPr>
            <a:picLocks noChangeAspect="1"/>
          </p:cNvPicPr>
          <p:nvPr/>
        </p:nvPicPr>
        <p:blipFill rotWithShape="1">
          <a:blip r:embed="rId3">
            <a:extLst>
              <a:ext uri="{28A0092B-C50C-407E-A947-70E740481C1C}">
                <a14:useLocalDpi xmlns:a14="http://schemas.microsoft.com/office/drawing/2010/main" val="0"/>
              </a:ext>
            </a:extLst>
          </a:blip>
          <a:srcRect l="3379" t="28657" r="3379" b="1748"/>
          <a:stretch/>
        </p:blipFill>
        <p:spPr>
          <a:xfrm>
            <a:off x="2699792" y="4221088"/>
            <a:ext cx="3981261" cy="2418224"/>
          </a:xfrm>
          <a:prstGeom prst="rect">
            <a:avLst/>
          </a:prstGeom>
        </p:spPr>
      </p:pic>
    </p:spTree>
    <p:extLst>
      <p:ext uri="{BB962C8B-B14F-4D97-AF65-F5344CB8AC3E}">
        <p14:creationId xmlns:p14="http://schemas.microsoft.com/office/powerpoint/2010/main" val="3908736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EC2B829F-F492-4B30-8356-04CDEF41DDCC}"/>
              </a:ext>
            </a:extLst>
          </p:cNvPr>
          <p:cNvGrpSpPr/>
          <p:nvPr/>
        </p:nvGrpSpPr>
        <p:grpSpPr>
          <a:xfrm>
            <a:off x="0" y="0"/>
            <a:ext cx="9144000" cy="1227564"/>
            <a:chOff x="0" y="0"/>
            <a:chExt cx="9144000" cy="1227564"/>
          </a:xfrm>
        </p:grpSpPr>
        <p:sp>
          <p:nvSpPr>
            <p:cNvPr id="10" name="3 CuadroTexto">
              <a:extLst>
                <a:ext uri="{FF2B5EF4-FFF2-40B4-BE49-F238E27FC236}">
                  <a16:creationId xmlns:a16="http://schemas.microsoft.com/office/drawing/2014/main" id="{5EFA0B2D-8F5C-415D-9EA3-A52A87680BF5}"/>
                </a:ext>
              </a:extLst>
            </p:cNvPr>
            <p:cNvSpPr txBox="1"/>
            <p:nvPr/>
          </p:nvSpPr>
          <p:spPr>
            <a:xfrm>
              <a:off x="0" y="0"/>
              <a:ext cx="9144000" cy="923330"/>
            </a:xfrm>
            <a:prstGeom prst="rect">
              <a:avLst/>
            </a:prstGeom>
            <a:noFill/>
          </p:spPr>
          <p:txBody>
            <a:bodyPr wrap="square" rtlCol="0">
              <a:spAutoFit/>
            </a:bodyPr>
            <a:lstStyle/>
            <a:p>
              <a:pPr algn="r"/>
              <a:endParaRPr lang="es-MX" dirty="0"/>
            </a:p>
            <a:p>
              <a:pPr algn="r"/>
              <a:r>
                <a:rPr lang="es-MX" dirty="0"/>
                <a:t>Secretaría de Cultura</a:t>
              </a:r>
            </a:p>
            <a:p>
              <a:pPr algn="r"/>
              <a:r>
                <a:rPr lang="es-MX" b="1" dirty="0">
                  <a:solidFill>
                    <a:srgbClr val="0070C0"/>
                  </a:solidFill>
                </a:rPr>
                <a:t>Feria del Libro Infantil y Juvenil</a:t>
              </a:r>
              <a:endParaRPr lang="es-MX" dirty="0"/>
            </a:p>
          </p:txBody>
        </p:sp>
        <p:pic>
          <p:nvPicPr>
            <p:cNvPr id="11" name="Picture 2" descr="La imagen puede contener: texto que dice &quot;H Secretaría de Cultura Hidalgo crece contigo&quot;">
              <a:extLst>
                <a:ext uri="{FF2B5EF4-FFF2-40B4-BE49-F238E27FC236}">
                  <a16:creationId xmlns:a16="http://schemas.microsoft.com/office/drawing/2014/main" id="{E36BB6A9-F54E-464F-8922-897ED47FF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64" y="186660"/>
              <a:ext cx="1040904" cy="1040904"/>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CuadroTexto 5">
            <a:extLst>
              <a:ext uri="{FF2B5EF4-FFF2-40B4-BE49-F238E27FC236}">
                <a16:creationId xmlns:a16="http://schemas.microsoft.com/office/drawing/2014/main" id="{81DFE0CF-CCEF-4B60-96C1-6FDE54A6C97D}"/>
              </a:ext>
            </a:extLst>
          </p:cNvPr>
          <p:cNvSpPr txBox="1"/>
          <p:nvPr/>
        </p:nvSpPr>
        <p:spPr>
          <a:xfrm>
            <a:off x="323528" y="1383392"/>
            <a:ext cx="5166574" cy="5249322"/>
          </a:xfrm>
          <a:prstGeom prst="rect">
            <a:avLst/>
          </a:prstGeom>
          <a:noFill/>
        </p:spPr>
        <p:txBody>
          <a:bodyPr wrap="square">
            <a:spAutoFit/>
          </a:bodyPr>
          <a:lstStyle>
            <a:defPPr>
              <a:defRPr lang="es-MX"/>
            </a:defPPr>
            <a:lvl1pPr algn="ctr">
              <a:lnSpc>
                <a:spcPct val="150000"/>
              </a:lnSpc>
              <a:spcAft>
                <a:spcPts val="800"/>
              </a:spcAft>
              <a:defRPr sz="1400" b="1">
                <a:effectLst/>
                <a:latin typeface="Arial" panose="020B0604020202020204" pitchFamily="34" charset="0"/>
                <a:ea typeface="Calibri" panose="020F0502020204030204" pitchFamily="34" charset="0"/>
                <a:cs typeface="Times New Roman" panose="02020603050405020304" pitchFamily="18" charset="0"/>
              </a:defRPr>
            </a:lvl1pPr>
          </a:lstStyle>
          <a:p>
            <a:r>
              <a:rPr lang="es-MX" sz="1200" dirty="0"/>
              <a:t>Feria del Libro Infantil y Juvenil Hidalgo, 2020</a:t>
            </a:r>
          </a:p>
          <a:p>
            <a:pPr algn="just"/>
            <a:r>
              <a:rPr lang="es-MX" sz="1200" b="0" dirty="0"/>
              <a:t>Se impulsó la promoción de autoras nacionales e internacionales. Así,  entre presentaciones editoriales, conferencias y mesas de diálogo, se contó con la participación de: Ethel </a:t>
            </a:r>
            <a:r>
              <a:rPr lang="es-MX" sz="1200" b="0" dirty="0" err="1"/>
              <a:t>Krauze</a:t>
            </a:r>
            <a:r>
              <a:rPr lang="es-MX" sz="1200" b="0" dirty="0"/>
              <a:t>, Elvira Carballido, Amelia Domínguez, </a:t>
            </a:r>
            <a:r>
              <a:rPr lang="es-MX" sz="1200" b="0" dirty="0" err="1"/>
              <a:t>Sinead</a:t>
            </a:r>
            <a:r>
              <a:rPr lang="es-MX" sz="1200" b="0" dirty="0"/>
              <a:t> </a:t>
            </a:r>
            <a:r>
              <a:rPr lang="es-MX" sz="1200" b="0" dirty="0" err="1"/>
              <a:t>Marti</a:t>
            </a:r>
            <a:r>
              <a:rPr lang="es-MX" sz="1200" b="0" dirty="0"/>
              <a:t>, Enid Carrillo, María Elena Ortega, Yanira García, América </a:t>
            </a:r>
            <a:r>
              <a:rPr lang="es-MX" sz="1200" b="0" dirty="0" err="1"/>
              <a:t>Femat</a:t>
            </a:r>
            <a:r>
              <a:rPr lang="es-MX" sz="1200" b="0" dirty="0"/>
              <a:t>, Christina Soto van </a:t>
            </a:r>
            <a:r>
              <a:rPr lang="es-MX" sz="1200" b="0" dirty="0" err="1"/>
              <a:t>der</a:t>
            </a:r>
            <a:r>
              <a:rPr lang="es-MX" sz="1200" b="0" dirty="0"/>
              <a:t> Plas, Andrea Chapela, Libia Brenda, Idalia Candelas, Ligia Urroz, Sofía Segovia, María Vázquez Valdez, </a:t>
            </a:r>
            <a:r>
              <a:rPr lang="es-MX" sz="1200" b="0" dirty="0" err="1"/>
              <a:t>Talia</a:t>
            </a:r>
            <a:r>
              <a:rPr lang="es-MX" sz="1200" b="0" dirty="0"/>
              <a:t> </a:t>
            </a:r>
            <a:r>
              <a:rPr lang="es-MX" sz="1200" b="0" dirty="0" err="1"/>
              <a:t>Yael</a:t>
            </a:r>
            <a:r>
              <a:rPr lang="es-MX" sz="1200" b="0" dirty="0"/>
              <a:t>, Arely Oliva, Sylvia Georgina Estrada, Estefanía Nicté Estrada, Kiara Fernández, Daniela Ruelas, </a:t>
            </a:r>
            <a:r>
              <a:rPr lang="es-MX" sz="1200" b="0" dirty="0" err="1"/>
              <a:t>Susú</a:t>
            </a:r>
            <a:r>
              <a:rPr lang="es-MX" sz="1200" b="0" dirty="0"/>
              <a:t> Espinosa, Marisol Gutiérrez, Karla Barajas, Mayte Robles, Jazmín García, Noemí Ulloa, Verónica Guzmán, Patricia Bermúdez, Adelita León Hernández y Maru San Martín. </a:t>
            </a:r>
          </a:p>
          <a:p>
            <a:pPr algn="just"/>
            <a:r>
              <a:rPr lang="es-MX" sz="1200" b="0" dirty="0"/>
              <a:t>A su vez, destacó la presentación editorial de los premios estatales de poesía y cuento 2019: Epílogo del Peregrino de Andrés Solís y La impronta de los patos sin plumas de </a:t>
            </a:r>
            <a:r>
              <a:rPr lang="es-MX" sz="1200" b="0" dirty="0" err="1"/>
              <a:t>Sinead</a:t>
            </a:r>
            <a:r>
              <a:rPr lang="es-MX" sz="1200" b="0" dirty="0"/>
              <a:t> </a:t>
            </a:r>
            <a:r>
              <a:rPr lang="es-MX" sz="1200" b="0" dirty="0" err="1"/>
              <a:t>Marti</a:t>
            </a:r>
            <a:r>
              <a:rPr lang="es-MX" sz="1200" b="0" dirty="0"/>
              <a:t>; así como la presentación editorial de Los Carcomidos de Agustín Cadena, acompañado de Belkys Pulido, y la charla “Ciencia-ficción mexicana”, en la que participaron Yuri Herrera y Libia Brenda. </a:t>
            </a:r>
          </a:p>
        </p:txBody>
      </p:sp>
      <p:pic>
        <p:nvPicPr>
          <p:cNvPr id="4" name="Imagen 3">
            <a:extLst>
              <a:ext uri="{FF2B5EF4-FFF2-40B4-BE49-F238E27FC236}">
                <a16:creationId xmlns:a16="http://schemas.microsoft.com/office/drawing/2014/main" id="{F564AC30-10EF-45B5-85D3-FCACCFD75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793728"/>
            <a:ext cx="3319175" cy="2563141"/>
          </a:xfrm>
          <a:prstGeom prst="rect">
            <a:avLst/>
          </a:prstGeom>
        </p:spPr>
      </p:pic>
    </p:spTree>
    <p:extLst>
      <p:ext uri="{BB962C8B-B14F-4D97-AF65-F5344CB8AC3E}">
        <p14:creationId xmlns:p14="http://schemas.microsoft.com/office/powerpoint/2010/main" val="3731967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EC2B829F-F492-4B30-8356-04CDEF41DDCC}"/>
              </a:ext>
            </a:extLst>
          </p:cNvPr>
          <p:cNvGrpSpPr/>
          <p:nvPr/>
        </p:nvGrpSpPr>
        <p:grpSpPr>
          <a:xfrm>
            <a:off x="0" y="0"/>
            <a:ext cx="9144000" cy="1227564"/>
            <a:chOff x="0" y="0"/>
            <a:chExt cx="9144000" cy="1227564"/>
          </a:xfrm>
        </p:grpSpPr>
        <p:sp>
          <p:nvSpPr>
            <p:cNvPr id="10" name="3 CuadroTexto">
              <a:extLst>
                <a:ext uri="{FF2B5EF4-FFF2-40B4-BE49-F238E27FC236}">
                  <a16:creationId xmlns:a16="http://schemas.microsoft.com/office/drawing/2014/main" id="{5EFA0B2D-8F5C-415D-9EA3-A52A87680BF5}"/>
                </a:ext>
              </a:extLst>
            </p:cNvPr>
            <p:cNvSpPr txBox="1"/>
            <p:nvPr/>
          </p:nvSpPr>
          <p:spPr>
            <a:xfrm>
              <a:off x="0" y="0"/>
              <a:ext cx="9144000" cy="923330"/>
            </a:xfrm>
            <a:prstGeom prst="rect">
              <a:avLst/>
            </a:prstGeom>
            <a:noFill/>
          </p:spPr>
          <p:txBody>
            <a:bodyPr wrap="square" rtlCol="0">
              <a:spAutoFit/>
            </a:bodyPr>
            <a:lstStyle/>
            <a:p>
              <a:pPr algn="r"/>
              <a:endParaRPr lang="es-MX" dirty="0"/>
            </a:p>
            <a:p>
              <a:pPr algn="r"/>
              <a:r>
                <a:rPr lang="es-MX" dirty="0"/>
                <a:t>Secretaría de Cultura</a:t>
              </a:r>
            </a:p>
            <a:p>
              <a:pPr algn="r"/>
              <a:r>
                <a:rPr lang="es-MX" b="1" dirty="0">
                  <a:solidFill>
                    <a:srgbClr val="0070C0"/>
                  </a:solidFill>
                </a:rPr>
                <a:t>Feria del Libro Infantil y Juvenil</a:t>
              </a:r>
              <a:endParaRPr lang="es-MX" dirty="0"/>
            </a:p>
          </p:txBody>
        </p:sp>
        <p:pic>
          <p:nvPicPr>
            <p:cNvPr id="11" name="Picture 2" descr="La imagen puede contener: texto que dice &quot;H Secretaría de Cultura Hidalgo crece contigo&quot;">
              <a:extLst>
                <a:ext uri="{FF2B5EF4-FFF2-40B4-BE49-F238E27FC236}">
                  <a16:creationId xmlns:a16="http://schemas.microsoft.com/office/drawing/2014/main" id="{E36BB6A9-F54E-464F-8922-897ED47FFD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64" y="186660"/>
              <a:ext cx="1040904" cy="1040904"/>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CuadroTexto 5">
            <a:extLst>
              <a:ext uri="{FF2B5EF4-FFF2-40B4-BE49-F238E27FC236}">
                <a16:creationId xmlns:a16="http://schemas.microsoft.com/office/drawing/2014/main" id="{AC3BF49C-6A2E-4E18-8550-08228A81B9FB}"/>
              </a:ext>
            </a:extLst>
          </p:cNvPr>
          <p:cNvSpPr txBox="1"/>
          <p:nvPr/>
        </p:nvSpPr>
        <p:spPr>
          <a:xfrm>
            <a:off x="557554" y="2060848"/>
            <a:ext cx="8028892" cy="3489225"/>
          </a:xfrm>
          <a:prstGeom prst="rect">
            <a:avLst/>
          </a:prstGeom>
          <a:noFill/>
        </p:spPr>
        <p:txBody>
          <a:bodyPr wrap="square">
            <a:spAutoFit/>
          </a:bodyPr>
          <a:lstStyle>
            <a:defPPr>
              <a:defRPr lang="es-MX"/>
            </a:defPPr>
            <a:lvl1pPr algn="ctr">
              <a:lnSpc>
                <a:spcPct val="150000"/>
              </a:lnSpc>
              <a:spcAft>
                <a:spcPts val="800"/>
              </a:spcAft>
              <a:defRPr sz="1400" b="1">
                <a:effectLst/>
                <a:latin typeface="Arial" panose="020B0604020202020204" pitchFamily="34" charset="0"/>
                <a:ea typeface="Calibri" panose="020F0502020204030204" pitchFamily="34" charset="0"/>
                <a:cs typeface="Times New Roman" panose="02020603050405020304" pitchFamily="18" charset="0"/>
              </a:defRPr>
            </a:lvl1pPr>
          </a:lstStyle>
          <a:p>
            <a:r>
              <a:rPr lang="es-MX" dirty="0"/>
              <a:t>Feria del Libro Infantil y Juvenil Hidalgo, 2020</a:t>
            </a:r>
          </a:p>
          <a:p>
            <a:pPr algn="just"/>
            <a:r>
              <a:rPr lang="es-MX" b="0" dirty="0"/>
              <a:t>Se presentaron, también, los Premios Nacionales de Literatura Joven Tierra Adentro 2019: </a:t>
            </a:r>
            <a:r>
              <a:rPr lang="es-MX" b="0" dirty="0" err="1"/>
              <a:t>Curaçao</a:t>
            </a:r>
            <a:r>
              <a:rPr lang="es-MX" b="0" dirty="0"/>
              <a:t>: costa de cemento, pueblo de prisión de Christina Soto van </a:t>
            </a:r>
            <a:r>
              <a:rPr lang="es-MX" b="0" dirty="0" err="1"/>
              <a:t>der</a:t>
            </a:r>
            <a:r>
              <a:rPr lang="es-MX" b="0" dirty="0"/>
              <a:t> Plas, Grados de miopía de Andrea Chapela, Tiene la noche un árbol de Diego Cristian Saldaña, y Pollito de </a:t>
            </a:r>
            <a:r>
              <a:rPr lang="es-MX" b="0" dirty="0" err="1"/>
              <a:t>Talia</a:t>
            </a:r>
            <a:r>
              <a:rPr lang="es-MX" b="0" dirty="0"/>
              <a:t> </a:t>
            </a:r>
            <a:r>
              <a:rPr lang="es-MX" b="0" dirty="0" err="1"/>
              <a:t>Yael</a:t>
            </a:r>
            <a:r>
              <a:rPr lang="es-MX" b="0" dirty="0"/>
              <a:t>.</a:t>
            </a:r>
          </a:p>
          <a:p>
            <a:pPr algn="just"/>
            <a:r>
              <a:rPr lang="es-MX" b="0" dirty="0"/>
              <a:t>Esta edición de la Feria del Libro Infantil y Juvenil estuvo apoyada por las y los Bibliotecarios y Mediadores de lectura del estado. Su participación se hizo presente en distintas cápsulas que, en su mayoría, abordaron fomento a la lectura infantil y juvenil y “Lecturas centenarias”: videos conmemorativos para recordar a aquellos autores que este año cumplieron un centenario de nacimiento o fallecimiento: Mario Benedetti, Gianni Rodari, Clarice </a:t>
            </a:r>
            <a:r>
              <a:rPr lang="es-MX" b="0" dirty="0" err="1"/>
              <a:t>Lispector</a:t>
            </a:r>
            <a:r>
              <a:rPr lang="es-MX" b="0" dirty="0"/>
              <a:t>, Benito Pérez Galdós, Eliseo Diego, Ray Bradbury, Abel Quezada e Isaac Asimov. </a:t>
            </a:r>
          </a:p>
        </p:txBody>
      </p:sp>
    </p:spTree>
    <p:extLst>
      <p:ext uri="{BB962C8B-B14F-4D97-AF65-F5344CB8AC3E}">
        <p14:creationId xmlns:p14="http://schemas.microsoft.com/office/powerpoint/2010/main" val="15727613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18085</TotalTime>
  <Words>1201</Words>
  <Application>Microsoft Office PowerPoint</Application>
  <PresentationFormat>Presentación en pantalla (4:3)</PresentationFormat>
  <Paragraphs>55</Paragraphs>
  <Slides>11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Giovanni Acua Reyes</dc:creator>
  <cp:lastModifiedBy>DGByFE</cp:lastModifiedBy>
  <cp:revision>201</cp:revision>
  <cp:lastPrinted>2018-10-23T18:46:06Z</cp:lastPrinted>
  <dcterms:created xsi:type="dcterms:W3CDTF">2018-09-13T15:18:38Z</dcterms:created>
  <dcterms:modified xsi:type="dcterms:W3CDTF">2021-02-17T00:24:29Z</dcterms:modified>
</cp:coreProperties>
</file>